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303" r:id="rId4"/>
    <p:sldId id="290" r:id="rId5"/>
    <p:sldId id="273" r:id="rId6"/>
    <p:sldId id="295" r:id="rId7"/>
    <p:sldId id="270" r:id="rId8"/>
    <p:sldId id="305" r:id="rId9"/>
    <p:sldId id="306" r:id="rId10"/>
    <p:sldId id="271" r:id="rId11"/>
    <p:sldId id="293" r:id="rId12"/>
    <p:sldId id="272" r:id="rId13"/>
    <p:sldId id="263" r:id="rId14"/>
    <p:sldId id="286" r:id="rId15"/>
    <p:sldId id="287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4"/>
    <a:srgbClr val="169BD3"/>
    <a:srgbClr val="E8AA31"/>
    <a:srgbClr val="44B5E8"/>
    <a:srgbClr val="C40B74"/>
    <a:srgbClr val="FD0695"/>
    <a:srgbClr val="E70086"/>
    <a:srgbClr val="25D9CF"/>
    <a:srgbClr val="20A69E"/>
    <a:srgbClr val="E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/>
    <p:restoredTop sz="75973"/>
  </p:normalViewPr>
  <p:slideViewPr>
    <p:cSldViewPr snapToGrid="0" snapToObjects="1">
      <p:cViewPr varScale="1">
        <p:scale>
          <a:sx n="59" d="100"/>
          <a:sy n="59" d="100"/>
        </p:scale>
        <p:origin x="16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12"/>
    </p:cViewPr>
  </p:sorterViewPr>
  <p:notesViewPr>
    <p:cSldViewPr snapToGrid="0" snapToObjects="1">
      <p:cViewPr varScale="1">
        <p:scale>
          <a:sx n="140" d="100"/>
          <a:sy n="140" d="100"/>
        </p:scale>
        <p:origin x="-32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8B6BC-2F7F-E948-AF21-E4053C8D8F29}" type="datetime1">
              <a:rPr lang="fr-FR" smtClean="0"/>
              <a:t>04/09/2020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1C34D-B23B-6F42-B99C-7D0CE91AA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97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227EE-30ED-844B-BFE7-1ECA28CBF027}" type="datetime1">
              <a:rPr lang="fr-FR" smtClean="0"/>
              <a:t>04/09/2020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61A1A-ABA1-E943-A17B-4FCA8D9DE7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646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333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840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173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153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977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1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26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82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200" dirty="0">
              <a:solidFill>
                <a:schemeClr val="tx1"/>
              </a:solidFill>
              <a:latin typeface="Helvetica 45 Light"/>
              <a:cs typeface="Helvetica 45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34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200" dirty="0">
              <a:solidFill>
                <a:schemeClr val="tx1"/>
              </a:solidFill>
              <a:latin typeface="Helvetica 45 Light"/>
              <a:cs typeface="Helvetica 45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334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06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68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732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00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2363-1B80-1E47-A7A2-77997B73BAAB}" type="datetime1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31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C622-8F1F-684C-9D84-DF765126F7B2}" type="datetime1">
              <a:rPr lang="fr-FR" smtClean="0"/>
              <a:t>04/09/2020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11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5A9B-5017-7A46-A608-3696E8B4828E}" type="datetime1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56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2BE4-1400-AF42-86F0-0B236B8284CC}" type="datetime1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19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80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655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602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766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580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696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08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7B90-B9C5-2F4B-A4C0-2E6500059B04}" type="datetime1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079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17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655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292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70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426D-49AA-B54A-837A-5B98E49FA207}" type="datetime1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48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111C-B04E-A247-ADEA-10A263BDE8DC}" type="datetime1">
              <a:rPr lang="fr-FR" smtClean="0"/>
              <a:t>04/09/2020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90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7980-1E88-AF4C-9BE8-3D9D99B37219}" type="datetime1">
              <a:rPr lang="fr-FR" smtClean="0"/>
              <a:t>04/09/2020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35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C0C5-2EB1-9E46-A44B-F9B6EFD0567B}" type="datetime1">
              <a:rPr lang="fr-FR" smtClean="0"/>
              <a:t>04/09/2020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91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F565-7C34-214B-B8AD-DA8A381A0C52}" type="datetime1">
              <a:rPr lang="fr-FR" smtClean="0"/>
              <a:t>04/09/2020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65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8F65-8BB7-CF40-B7EB-9BAE9A9B527B}" type="datetime1">
              <a:rPr lang="fr-FR" smtClean="0"/>
              <a:t>04/09/2020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0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A4DA-CA4A-8F4F-9A49-4DC005540668}" type="datetime1">
              <a:rPr lang="fr-FR" smtClean="0"/>
              <a:t>04/09/2020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82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localhost/Volumes/GAIA_3To/APEL/%20LOGOS/LOGO%20APEL%200714/LOGO%20SIMPLE/LogoSimpleBLANC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C0C5-2EB1-9E46-A44B-F9B6EFD0567B}" type="datetime1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88988" y="288998"/>
            <a:ext cx="8593592" cy="6281905"/>
          </a:xfrm>
          <a:prstGeom prst="rect">
            <a:avLst/>
          </a:prstGeom>
          <a:solidFill>
            <a:srgbClr val="EF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95094" y="284687"/>
            <a:ext cx="8593592" cy="703683"/>
          </a:xfrm>
          <a:prstGeom prst="rect">
            <a:avLst/>
          </a:prstGeom>
          <a:solidFill>
            <a:srgbClr val="20A69E"/>
          </a:solidFill>
          <a:ln>
            <a:noFill/>
          </a:ln>
          <a:effectLst>
            <a:outerShdw blurRad="50800" dist="38100" dir="5760000" algn="tl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20A69E"/>
              </a:solidFill>
            </a:endParaRPr>
          </a:p>
        </p:txBody>
      </p:sp>
      <p:pic>
        <p:nvPicPr>
          <p:cNvPr id="9" name="Logo+Appellation_blc.png"/>
          <p:cNvPicPr>
            <a:picLocks noChangeAspect="1"/>
          </p:cNvPicPr>
          <p:nvPr userDrawn="1"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899" y="320735"/>
            <a:ext cx="866711" cy="643406"/>
          </a:xfrm>
          <a:prstGeom prst="rect">
            <a:avLst/>
          </a:prstGeom>
          <a:solidFill>
            <a:srgbClr val="20A69E"/>
          </a:solidFill>
        </p:spPr>
      </p:pic>
    </p:spTree>
    <p:extLst>
      <p:ext uri="{BB962C8B-B14F-4D97-AF65-F5344CB8AC3E}">
        <p14:creationId xmlns:p14="http://schemas.microsoft.com/office/powerpoint/2010/main" val="380973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AA42-6A0A-424B-B70C-F68839A7CB1E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3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Volumes/GAIA_3To/APEL/%20LOGOS/%20NOUVELLE%20CHARTE%202009/Logo+Appellation_blc.png" TargetMode="External"/><Relationship Id="rId5" Type="http://schemas.openxmlformats.org/officeDocument/2006/relationships/image" Target="../media/image3.png"/><Relationship Id="rId4" Type="http://schemas.openxmlformats.org/officeDocument/2006/relationships/image" Target="file://localhost/Volumes/GAIA_3To/APEL/MASQUES%20PPT/2018/Pages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Volumes/GAIA_3To/APEL/%20LOGOS/LOGO%20APEL%200714/LOGO%20SIMPLE/LogoSimpleBLANC.png" TargetMode="External"/><Relationship Id="rId5" Type="http://schemas.openxmlformats.org/officeDocument/2006/relationships/image" Target="../media/image1.png"/><Relationship Id="rId4" Type="http://schemas.openxmlformats.org/officeDocument/2006/relationships/image" Target="file://localhost/Volumes/GAIA_3To/APEL/MASQUES%20PPT/2018/Page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ircuits-courts.com/solidarit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pel.ecolejaherblay@gmai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pelsaintejeannedarcherblay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pW5SSiDqy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Volumes/GAIA_3To/APEL/%20LOGOS/LOGO%20APEL%200714/LOGO%20SIMPLE/LogoSimpleBLANC.png" TargetMode="External"/><Relationship Id="rId5" Type="http://schemas.openxmlformats.org/officeDocument/2006/relationships/image" Target="../media/image1.png"/><Relationship Id="rId4" Type="http://schemas.openxmlformats.org/officeDocument/2006/relationships/image" Target="file://localhost/Volumes/GAIA_3To/APEL/MASQUES%20PPT/2018/Page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Volumes/GAIA_3To/APEL/%20LOGOS/LOGO%20APEL%200714/LOGO%20SIMPLE/LogoSimpleBLANC.png" TargetMode="External"/><Relationship Id="rId5" Type="http://schemas.openxmlformats.org/officeDocument/2006/relationships/image" Target="../media/image1.png"/><Relationship Id="rId4" Type="http://schemas.openxmlformats.org/officeDocument/2006/relationships/image" Target="file://localhost/Volumes/GAIA_3To/APEL/MASQUES%20PPT/2018/Page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0</a:t>
            </a:fld>
            <a:endParaRPr lang="fr-FR" dirty="0"/>
          </a:p>
        </p:txBody>
      </p:sp>
      <p:pic>
        <p:nvPicPr>
          <p:cNvPr id="14" name="Pages.jpg" descr="/Volumes/GAIA_3To/APEL/MASQUES PPT/2018/Pages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06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6164" y="0"/>
            <a:ext cx="9150164" cy="6858000"/>
          </a:xfrm>
          <a:prstGeom prst="rect">
            <a:avLst/>
          </a:prstGeom>
          <a:solidFill>
            <a:srgbClr val="20A69E">
              <a:alpha val="8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6296897" y="6432045"/>
            <a:ext cx="1625803" cy="425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>
                <a:solidFill>
                  <a:schemeClr val="bg1"/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4860" y="3186584"/>
            <a:ext cx="7276138" cy="1095149"/>
          </a:xfrm>
          <a:prstGeom prst="rect">
            <a:avLst/>
          </a:prstGeom>
          <a:solidFill>
            <a:srgbClr val="C40B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" y="1620876"/>
            <a:ext cx="6664568" cy="1565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ous-titre 2"/>
          <p:cNvSpPr>
            <a:spLocks noGrp="1"/>
          </p:cNvSpPr>
          <p:nvPr>
            <p:ph type="subTitle" idx="1"/>
          </p:nvPr>
        </p:nvSpPr>
        <p:spPr>
          <a:xfrm>
            <a:off x="693405" y="3334941"/>
            <a:ext cx="6873519" cy="425955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bg1"/>
                </a:solidFill>
                <a:latin typeface="Martel Sans Black"/>
                <a:cs typeface="Martel Sans Black"/>
              </a:rPr>
              <a:t>Association de parents d’élèves 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Martel Sans Black"/>
                <a:cs typeface="Martel Sans Black"/>
              </a:rPr>
              <a:t>de l’enseignement libre</a:t>
            </a:r>
          </a:p>
        </p:txBody>
      </p:sp>
      <p:pic>
        <p:nvPicPr>
          <p:cNvPr id="18" name="Logo+Appellation_blc.png" descr="/Volumes/GAIA_3To/APEL/ LOGOS/ NOUVELLE CHARTE 2009/Logo+Appellation_blc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47" y="3319027"/>
            <a:ext cx="1232758" cy="770086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6212502" y="3407105"/>
            <a:ext cx="0" cy="623627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150300" y="1800555"/>
            <a:ext cx="7772400" cy="1470025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20A69E"/>
                </a:solidFill>
                <a:latin typeface="Martel Sans Black"/>
                <a:cs typeface="Martel Sans Black"/>
              </a:rPr>
              <a:t>APEL Sainte Jeanne d’Arc Herblay-sur-Seine</a:t>
            </a:r>
          </a:p>
        </p:txBody>
      </p:sp>
    </p:spTree>
    <p:extLst>
      <p:ext uri="{BB962C8B-B14F-4D97-AF65-F5344CB8AC3E}">
        <p14:creationId xmlns:p14="http://schemas.microsoft.com/office/powerpoint/2010/main" val="84117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371912" y="446366"/>
            <a:ext cx="7303448" cy="423699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  <a:latin typeface="Martel Sans Black"/>
                <a:cs typeface="Martel Sans Black"/>
              </a:rPr>
              <a:t>La cotisation finance…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865620" y="1426683"/>
            <a:ext cx="7583788" cy="4703445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400" b="1" dirty="0">
                <a:solidFill>
                  <a:schemeClr val="tx1"/>
                </a:solidFill>
                <a:latin typeface="Helvetica 45 Light"/>
                <a:cs typeface="Helvetica 45 Light"/>
              </a:rPr>
              <a:t>Votre cotisation à l’APEL : une</a:t>
            </a:r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 et </a:t>
            </a:r>
            <a:r>
              <a:rPr lang="fr-FR" sz="2400" b="1" dirty="0">
                <a:solidFill>
                  <a:schemeClr val="tx1"/>
                </a:solidFill>
                <a:latin typeface="Helvetica 45 Light"/>
                <a:cs typeface="Helvetica 45 Light"/>
              </a:rPr>
              <a:t>indivisible, portée sur la facture de scolarité</a:t>
            </a:r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 et réglée en une fois</a:t>
            </a:r>
          </a:p>
          <a:p>
            <a:pPr algn="l"/>
            <a:endParaRPr lang="fr-FR" sz="24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Les </a:t>
            </a:r>
            <a:r>
              <a:rPr lang="fr-FR" sz="2400" b="1" dirty="0">
                <a:solidFill>
                  <a:schemeClr val="tx1"/>
                </a:solidFill>
                <a:latin typeface="Helvetica 45 Light"/>
                <a:cs typeface="Helvetica 45 Light"/>
              </a:rPr>
              <a:t>actions menées par l’Apel aux différents échelons du mouvement 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établissement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département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académie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national</a:t>
            </a:r>
          </a:p>
          <a:p>
            <a:pPr algn="l"/>
            <a:endParaRPr lang="fr-FR" sz="24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Les </a:t>
            </a:r>
            <a:r>
              <a:rPr lang="fr-FR" sz="2400" b="1" dirty="0">
                <a:solidFill>
                  <a:schemeClr val="tx1"/>
                </a:solidFill>
                <a:latin typeface="Helvetica 45 Light"/>
                <a:cs typeface="Helvetica 45 Light"/>
              </a:rPr>
              <a:t>services offerts à l’ensemble des parents</a:t>
            </a:r>
            <a:endParaRPr lang="fr-FR" sz="24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9</a:t>
            </a:fld>
            <a:endParaRPr lang="fr-FR" sz="900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tel Sans Black"/>
                <a:cs typeface="Martel Sans Black"/>
              </a:rPr>
              <a:t>www.apel.fr</a:t>
            </a:r>
          </a:p>
        </p:txBody>
      </p:sp>
    </p:spTree>
    <p:extLst>
      <p:ext uri="{BB962C8B-B14F-4D97-AF65-F5344CB8AC3E}">
        <p14:creationId xmlns:p14="http://schemas.microsoft.com/office/powerpoint/2010/main" val="337939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10</a:t>
            </a:fld>
            <a:endParaRPr lang="fr-FR" dirty="0"/>
          </a:p>
        </p:txBody>
      </p:sp>
      <p:pic>
        <p:nvPicPr>
          <p:cNvPr id="14" name="Pages.jpg" descr="/Volumes/GAIA_3To/APEL/MASQUES PPT/2018/Pages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06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6164" y="0"/>
            <a:ext cx="9150164" cy="6858000"/>
          </a:xfrm>
          <a:prstGeom prst="rect">
            <a:avLst/>
          </a:prstGeom>
          <a:solidFill>
            <a:srgbClr val="20A69E">
              <a:alpha val="8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99771" y="2017486"/>
            <a:ext cx="5443613" cy="284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9771" y="2017486"/>
            <a:ext cx="5443614" cy="2845498"/>
          </a:xfrm>
        </p:spPr>
        <p:txBody>
          <a:bodyPr anchor="ctr">
            <a:normAutofit/>
          </a:bodyPr>
          <a:lstStyle/>
          <a:p>
            <a:r>
              <a:rPr lang="fr-FR" sz="3200" dirty="0">
                <a:solidFill>
                  <a:srgbClr val="C40B74"/>
                </a:solidFill>
                <a:latin typeface="Martel Sans Black"/>
                <a:cs typeface="Martel Sans Black"/>
              </a:rPr>
              <a:t>Votre Apel d’établissement</a:t>
            </a:r>
          </a:p>
        </p:txBody>
      </p:sp>
      <p:pic>
        <p:nvPicPr>
          <p:cNvPr id="13" name="Logo+Appellation_blc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99" y="153820"/>
            <a:ext cx="866711" cy="643406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numéro de diapositive 7"/>
          <p:cNvSpPr txBox="1">
            <a:spLocks/>
          </p:cNvSpPr>
          <p:nvPr/>
        </p:nvSpPr>
        <p:spPr>
          <a:xfrm>
            <a:off x="8265886" y="6143410"/>
            <a:ext cx="42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538381-93E3-BB47-9751-DACDB8DC3AD3}" type="slidenum">
              <a:rPr lang="fr-FR" sz="900" smtClean="0"/>
              <a:pPr algn="ctr"/>
              <a:t>10</a:t>
            </a:fld>
            <a:endParaRPr lang="fr-FR" sz="900" dirty="0"/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/>
                </a:solidFill>
                <a:latin typeface="Martel Sans Black"/>
                <a:cs typeface="Martel Sans Black"/>
              </a:rPr>
              <a:t>www.apel.fr</a:t>
            </a:r>
          </a:p>
        </p:txBody>
      </p:sp>
    </p:spTree>
    <p:extLst>
      <p:ext uri="{BB962C8B-B14F-4D97-AF65-F5344CB8AC3E}">
        <p14:creationId xmlns:p14="http://schemas.microsoft.com/office/powerpoint/2010/main" val="26276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371912" y="455158"/>
            <a:ext cx="7303448" cy="423699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  <a:latin typeface="Martel Sans Black"/>
                <a:cs typeface="Martel Sans Black"/>
              </a:rPr>
              <a:t>Présentation de l’équipe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457196" y="1208311"/>
            <a:ext cx="7898151" cy="530022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1800" i="1" dirty="0">
                <a:solidFill>
                  <a:schemeClr val="tx1"/>
                </a:solidFill>
                <a:latin typeface="Helvetica 45 Light"/>
                <a:cs typeface="Helvetica 45 Light"/>
              </a:rPr>
              <a:t>Voici les membres de l’équipe Bureau et le Conseil d’Administration:</a:t>
            </a: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r>
              <a:rPr lang="fr-FR" sz="1800" b="1" dirty="0">
                <a:solidFill>
                  <a:schemeClr val="tx1"/>
                </a:solidFill>
                <a:latin typeface="Helvetica 45 Light"/>
                <a:cs typeface="Helvetica 45 Light"/>
              </a:rPr>
              <a:t>… tous sont bénévoles (= non rémunérés) ! </a:t>
            </a: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1800" i="1" dirty="0">
              <a:solidFill>
                <a:schemeClr val="tx1"/>
              </a:solidFill>
              <a:latin typeface="Helvetica 45 Light"/>
              <a:cs typeface="Helvetica 45 Ligh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11</a:t>
            </a:fld>
            <a:endParaRPr lang="fr-FR" sz="900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3F0C9CE-BC63-4808-9526-8820C586A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15" t="15698" r="39643" b="13474"/>
          <a:stretch/>
        </p:blipFill>
        <p:spPr>
          <a:xfrm>
            <a:off x="603005" y="1554381"/>
            <a:ext cx="3045493" cy="293350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649F39E-C847-4108-8BD6-BD363D4E00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78" t="25543" r="39643" b="36660"/>
          <a:stretch/>
        </p:blipFill>
        <p:spPr>
          <a:xfrm>
            <a:off x="606044" y="4487886"/>
            <a:ext cx="3045493" cy="15163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9D98B4E-E8A4-4EFB-9D88-4FFFEFEFD6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86" t="15698" r="35893" b="2993"/>
          <a:stretch/>
        </p:blipFill>
        <p:spPr>
          <a:xfrm>
            <a:off x="4572000" y="2143314"/>
            <a:ext cx="3329815" cy="321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371912" y="455158"/>
            <a:ext cx="7303448" cy="423699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  <a:latin typeface="Martel Sans Black"/>
                <a:cs typeface="Martel Sans Black"/>
              </a:rPr>
              <a:t>Organisation du travail de l’équipe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858662" y="1406332"/>
            <a:ext cx="5476824" cy="4703445"/>
          </a:xfrm>
        </p:spPr>
        <p:txBody>
          <a:bodyPr>
            <a:normAutofit lnSpcReduction="10000"/>
          </a:bodyPr>
          <a:lstStyle/>
          <a:p>
            <a:pPr algn="l"/>
            <a:endParaRPr lang="fr-FR" sz="16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Petit-déjeuner de rentrée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Portrait individuel et photo de classe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Opérations caritatives (bougies du Secours Catholique, </a:t>
            </a:r>
            <a:r>
              <a:rPr lang="fr-FR" sz="1600" dirty="0" err="1">
                <a:solidFill>
                  <a:schemeClr val="tx1"/>
                </a:solidFill>
                <a:latin typeface="Helvetica 45 Light"/>
                <a:cs typeface="Helvetica 45 Light"/>
              </a:rPr>
              <a:t>Recytextle</a:t>
            </a: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, banque alimentaire 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Marché de Noël en collaboration avec une classe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Vente de chocolats (Noël et Pâques)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Cadeaux de Noël des maternelles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Galette des rois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Fête du printemps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Festival du livre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Participation financière aux sorties et voyages scolaires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Subventions pour l’école (exemple matériel numérique)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Soutient des parents et des enfants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Helvetica 45 Light"/>
                <a:cs typeface="Helvetica 45 Light"/>
              </a:rPr>
              <a:t>La kermesse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Helvetica 45 Light"/>
              <a:cs typeface="Helvetica 45 Ligh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12</a:t>
            </a:fld>
            <a:endParaRPr lang="fr-FR" sz="900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06D9182-3F04-467A-A719-085C17B02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35486" y="2480753"/>
            <a:ext cx="2360780" cy="235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46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371912" y="455158"/>
            <a:ext cx="7303448" cy="423699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  <a:latin typeface="Martel Sans Black"/>
                <a:cs typeface="Martel Sans Black"/>
              </a:rPr>
              <a:t>Bénévole Apel : pourquoi pas vous ?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858661" y="1406332"/>
            <a:ext cx="7405221" cy="4703445"/>
          </a:xfrm>
        </p:spPr>
        <p:txBody>
          <a:bodyPr>
            <a:normAutofit fontScale="92500" lnSpcReduction="20000"/>
          </a:bodyPr>
          <a:lstStyle/>
          <a:p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r>
              <a:rPr lang="fr-FR" sz="3600" dirty="0">
                <a:solidFill>
                  <a:schemeClr val="tx1"/>
                </a:solidFill>
                <a:latin typeface="Helvetica 45 Light"/>
                <a:cs typeface="Helvetica 45 Light"/>
              </a:rPr>
              <a:t>Vous souhaitez vous associer à nos actions ?</a:t>
            </a:r>
          </a:p>
          <a:p>
            <a:endParaRPr lang="fr-FR" sz="36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r>
              <a:rPr lang="fr-FR" sz="4400" b="1" dirty="0">
                <a:solidFill>
                  <a:schemeClr val="tx1"/>
                </a:solidFill>
                <a:latin typeface="Helvetica 45 Light"/>
                <a:cs typeface="Helvetica 45 Light"/>
              </a:rPr>
              <a:t>N’hésitez pas à nous rejoindre !</a:t>
            </a:r>
          </a:p>
          <a:p>
            <a:endParaRPr lang="fr-FR" sz="4400" b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r>
              <a:rPr lang="fr-FR" sz="1700" b="0" i="0" dirty="0">
                <a:solidFill>
                  <a:srgbClr val="5F6368"/>
                </a:solidFill>
                <a:effectLst/>
                <a:latin typeface="Roboto"/>
                <a:hlinkClick r:id="rId3"/>
              </a:rPr>
              <a:t>apel.ecolejaherblay@gmail.com</a:t>
            </a:r>
            <a:endParaRPr lang="fr-FR" sz="1700" b="0" i="0" dirty="0">
              <a:solidFill>
                <a:srgbClr val="5F6368"/>
              </a:solidFill>
              <a:effectLst/>
              <a:latin typeface="Roboto"/>
            </a:endParaRPr>
          </a:p>
          <a:p>
            <a:endParaRPr lang="fr-FR" sz="1700" b="0" i="0" dirty="0">
              <a:solidFill>
                <a:srgbClr val="5F6368"/>
              </a:solidFill>
              <a:effectLst/>
              <a:latin typeface="Roboto"/>
            </a:endParaRPr>
          </a:p>
          <a:p>
            <a:r>
              <a:rPr lang="fr-FR" sz="1700" b="1" dirty="0">
                <a:solidFill>
                  <a:schemeClr val="tx1"/>
                </a:solidFill>
                <a:latin typeface="Helvetica 45 Light"/>
                <a:cs typeface="Helvetica 45 Light"/>
                <a:hlinkClick r:id="rId4"/>
              </a:rPr>
              <a:t>http://apelsaintejeannedarcherblay.fr</a:t>
            </a:r>
            <a:r>
              <a:rPr lang="fr-FR" sz="1700" b="1" dirty="0">
                <a:solidFill>
                  <a:schemeClr val="tx1"/>
                </a:solidFill>
                <a:latin typeface="Helvetica 45 Light"/>
                <a:cs typeface="Helvetica 45 Light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13</a:t>
            </a:fld>
            <a:endParaRPr lang="fr-FR" sz="900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tel Sans Black"/>
                <a:cs typeface="Martel Sans Black"/>
              </a:rPr>
              <a:t>www.apel.fr</a:t>
            </a:r>
          </a:p>
        </p:txBody>
      </p:sp>
    </p:spTree>
    <p:extLst>
      <p:ext uri="{BB962C8B-B14F-4D97-AF65-F5344CB8AC3E}">
        <p14:creationId xmlns:p14="http://schemas.microsoft.com/office/powerpoint/2010/main" val="257414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hlinkClick r:id="rId3"/>
            <a:extLst>
              <a:ext uri="{FF2B5EF4-FFF2-40B4-BE49-F238E27FC236}">
                <a16:creationId xmlns:a16="http://schemas.microsoft.com/office/drawing/2014/main" id="{A9497FC5-DB0C-2141-BB20-1FF757C2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55" y="1428789"/>
            <a:ext cx="8157619" cy="457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3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380704" y="437573"/>
            <a:ext cx="7303448" cy="423699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  <a:latin typeface="Martel Sans Black"/>
                <a:cs typeface="Martel Sans Black"/>
              </a:rPr>
              <a:t>Première association de parents d’élèves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865917" y="1319662"/>
            <a:ext cx="7405221" cy="470344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sz="2400" b="1" dirty="0">
                <a:solidFill>
                  <a:schemeClr val="tx1"/>
                </a:solidFill>
                <a:latin typeface="Helvetica 45 Light"/>
                <a:cs typeface="Helvetica 45 Light"/>
              </a:rPr>
              <a:t>L’Apel c’est…</a:t>
            </a:r>
          </a:p>
          <a:p>
            <a:pPr algn="l"/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Helvetica 45 Light"/>
                <a:cs typeface="Helvetica 45 Light"/>
              </a:rPr>
              <a:t>90 ans </a:t>
            </a: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d’histoire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plus de </a:t>
            </a:r>
            <a:r>
              <a:rPr lang="fr-FR" sz="2000" b="1" dirty="0">
                <a:solidFill>
                  <a:schemeClr val="tx1"/>
                </a:solidFill>
                <a:latin typeface="Helvetica 45 Light"/>
                <a:cs typeface="Helvetica 45 Light"/>
              </a:rPr>
              <a:t>950 000 adhérents</a:t>
            </a:r>
          </a:p>
          <a:p>
            <a:pPr algn="l"/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la </a:t>
            </a:r>
            <a:r>
              <a:rPr lang="fr-FR" sz="2000" b="1" dirty="0">
                <a:solidFill>
                  <a:schemeClr val="tx1"/>
                </a:solidFill>
                <a:latin typeface="Helvetica 45 Light"/>
                <a:cs typeface="Helvetica 45 Light"/>
              </a:rPr>
              <a:t>seule association</a:t>
            </a: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 de parents </a:t>
            </a:r>
            <a:r>
              <a:rPr lang="fr-FR" sz="2000" b="1" dirty="0">
                <a:solidFill>
                  <a:schemeClr val="tx1"/>
                </a:solidFill>
                <a:latin typeface="Helvetica 45 Light"/>
                <a:cs typeface="Helvetica 45 Light"/>
              </a:rPr>
              <a:t>reconnue</a:t>
            </a: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 par l’Enseignement catholique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Une structure fédérale avec des rôles distincts : </a:t>
            </a:r>
          </a:p>
          <a:p>
            <a:pPr algn="l"/>
            <a:endParaRPr lang="fr-FR" sz="2000" b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r>
              <a:rPr lang="fr-FR" sz="2000" b="1" dirty="0">
                <a:solidFill>
                  <a:schemeClr val="tx1"/>
                </a:solidFill>
                <a:latin typeface="Helvetica 45 Light"/>
                <a:cs typeface="Helvetica 45 Light"/>
              </a:rPr>
              <a:t>Apel d’établissement</a:t>
            </a:r>
          </a:p>
          <a:p>
            <a:r>
              <a:rPr lang="fr-FR" sz="2000" dirty="0">
                <a:solidFill>
                  <a:schemeClr val="tx1"/>
                </a:solidFill>
                <a:latin typeface="Helvetica 45 Light"/>
                <a:cs typeface="Helvetica 45 Light"/>
              </a:rPr>
              <a:t> </a:t>
            </a:r>
          </a:p>
          <a:p>
            <a:r>
              <a:rPr lang="fr-FR" sz="2000" b="1" dirty="0">
                <a:solidFill>
                  <a:schemeClr val="tx1"/>
                </a:solidFill>
                <a:latin typeface="Helvetica 45 Light"/>
                <a:cs typeface="Helvetica 45 Light"/>
              </a:rPr>
              <a:t>Apel départementale</a:t>
            </a:r>
          </a:p>
          <a:p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r>
              <a:rPr lang="fr-FR" sz="2000" b="1" dirty="0">
                <a:solidFill>
                  <a:schemeClr val="tx1"/>
                </a:solidFill>
                <a:latin typeface="Helvetica 45 Light"/>
                <a:cs typeface="Helvetica 45 Light"/>
              </a:rPr>
              <a:t>Apel académique</a:t>
            </a:r>
          </a:p>
          <a:p>
            <a:endParaRPr lang="fr-FR" sz="2000" b="1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r>
              <a:rPr lang="fr-FR" sz="2000" b="1" dirty="0">
                <a:solidFill>
                  <a:schemeClr val="tx1"/>
                </a:solidFill>
                <a:latin typeface="Helvetica 45 Light"/>
                <a:cs typeface="Helvetica 45 Light"/>
              </a:rPr>
              <a:t>Apel nationale</a:t>
            </a:r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pPr algn="l"/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sp>
        <p:nvSpPr>
          <p:cNvPr id="2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2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60871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380704" y="448082"/>
            <a:ext cx="7303448" cy="423699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  <a:latin typeface="Martel Sans Black"/>
                <a:cs typeface="Martel Sans Black"/>
              </a:rPr>
              <a:t>Cinq missions essentielles</a:t>
            </a:r>
          </a:p>
        </p:txBody>
      </p: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sp>
        <p:nvSpPr>
          <p:cNvPr id="2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3</a:t>
            </a:fld>
            <a:endParaRPr lang="fr-FR" sz="9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048E2A-FBFB-2D43-A643-AD4C6E13C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33" y="1156989"/>
            <a:ext cx="7609115" cy="50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6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358933" y="431089"/>
            <a:ext cx="7303448" cy="423699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  <a:latin typeface="Martel Sans Black"/>
                <a:cs typeface="Martel Sans Black"/>
              </a:rPr>
              <a:t>Accueillir et représenter tous les parents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679664" y="2113904"/>
            <a:ext cx="7675684" cy="335072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Helvetica 45 Light"/>
              <a:cs typeface="Helvetica 45 Light"/>
            </a:endParaRPr>
          </a:p>
          <a:p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« Le mouvement des Apel représente les familles qui, dans la </a:t>
            </a:r>
            <a:r>
              <a:rPr lang="fr-FR" sz="2400" b="1" dirty="0">
                <a:solidFill>
                  <a:schemeClr val="tx1"/>
                </a:solidFill>
                <a:latin typeface="Helvetica 45 Light"/>
                <a:cs typeface="Helvetica 45 Light"/>
              </a:rPr>
              <a:t>diversité de leurs identités </a:t>
            </a:r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sociales, culturelles, politiques, philosophiques ou religieuses, ont </a:t>
            </a:r>
            <a:r>
              <a:rPr lang="fr-FR" sz="2400" b="1" dirty="0">
                <a:solidFill>
                  <a:schemeClr val="tx1"/>
                </a:solidFill>
                <a:latin typeface="Helvetica 45 Light"/>
                <a:cs typeface="Helvetica 45 Light"/>
              </a:rPr>
              <a:t>librement</a:t>
            </a:r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Helvetica 45 Light"/>
                <a:cs typeface="Helvetica 45 Light"/>
              </a:rPr>
              <a:t>choisi</a:t>
            </a:r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 de confier leurs enfants </a:t>
            </a:r>
            <a:b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</a:br>
            <a:r>
              <a:rPr lang="fr-FR" sz="2400" dirty="0">
                <a:solidFill>
                  <a:schemeClr val="tx1"/>
                </a:solidFill>
                <a:latin typeface="Helvetica 45 Light"/>
                <a:cs typeface="Helvetica 45 Light"/>
              </a:rPr>
              <a:t>à un établissement catholique d’enseignement. »</a:t>
            </a:r>
          </a:p>
          <a:p>
            <a:br>
              <a:rPr lang="fr-FR" sz="1800" dirty="0">
                <a:solidFill>
                  <a:schemeClr val="tx1"/>
                </a:solidFill>
                <a:latin typeface="Helvetica 45 Light"/>
                <a:cs typeface="Helvetica 45 Light"/>
              </a:rPr>
            </a:br>
            <a:r>
              <a:rPr lang="fr-FR" sz="1800" b="1" dirty="0">
                <a:solidFill>
                  <a:schemeClr val="tx1"/>
                </a:solidFill>
                <a:latin typeface="Helvetica 45 Light"/>
                <a:cs typeface="Helvetica 45 Light"/>
              </a:rPr>
              <a:t>Projet du mouvement des Apel</a:t>
            </a:r>
          </a:p>
        </p:txBody>
      </p: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sp>
        <p:nvSpPr>
          <p:cNvPr id="2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4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18161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5</a:t>
            </a:fld>
            <a:endParaRPr lang="fr-FR" dirty="0"/>
          </a:p>
        </p:txBody>
      </p:sp>
      <p:pic>
        <p:nvPicPr>
          <p:cNvPr id="14" name="Pages.jpg" descr="/Volumes/GAIA_3To/APEL/MASQUES PPT/2018/Pages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06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6164" y="0"/>
            <a:ext cx="9150164" cy="6858000"/>
          </a:xfrm>
          <a:prstGeom prst="rect">
            <a:avLst/>
          </a:prstGeom>
          <a:solidFill>
            <a:srgbClr val="20A69E">
              <a:alpha val="8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99771" y="2017486"/>
            <a:ext cx="5443613" cy="284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9771" y="2017486"/>
            <a:ext cx="5443614" cy="2845498"/>
          </a:xfrm>
        </p:spPr>
        <p:txBody>
          <a:bodyPr anchor="ctr">
            <a:normAutofit/>
          </a:bodyPr>
          <a:lstStyle/>
          <a:p>
            <a:r>
              <a:rPr lang="fr-FR" sz="3200" dirty="0">
                <a:solidFill>
                  <a:srgbClr val="C40B74"/>
                </a:solidFill>
                <a:latin typeface="Martel Sans Black"/>
                <a:cs typeface="Martel Sans Black"/>
              </a:rPr>
              <a:t>Les services offerts </a:t>
            </a:r>
            <a:br>
              <a:rPr lang="fr-FR" sz="3200" dirty="0">
                <a:solidFill>
                  <a:srgbClr val="C40B74"/>
                </a:solidFill>
                <a:latin typeface="Martel Sans Black"/>
                <a:cs typeface="Martel Sans Black"/>
              </a:rPr>
            </a:br>
            <a:r>
              <a:rPr lang="fr-FR" sz="3200" dirty="0">
                <a:solidFill>
                  <a:srgbClr val="C40B74"/>
                </a:solidFill>
                <a:latin typeface="Martel Sans Black"/>
                <a:cs typeface="Martel Sans Black"/>
              </a:rPr>
              <a:t>aux parents par l’Apel</a:t>
            </a:r>
          </a:p>
        </p:txBody>
      </p:sp>
      <p:pic>
        <p:nvPicPr>
          <p:cNvPr id="13" name="Logo+Appellation_blc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99" y="153820"/>
            <a:ext cx="866711" cy="643406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numéro de diapositive 7"/>
          <p:cNvSpPr txBox="1">
            <a:spLocks/>
          </p:cNvSpPr>
          <p:nvPr/>
        </p:nvSpPr>
        <p:spPr>
          <a:xfrm>
            <a:off x="8265886" y="6143410"/>
            <a:ext cx="42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538381-93E3-BB47-9751-DACDB8DC3AD3}" type="slidenum">
              <a:rPr lang="fr-FR" sz="900" smtClean="0"/>
              <a:pPr algn="ctr"/>
              <a:t>5</a:t>
            </a:fld>
            <a:endParaRPr lang="fr-FR" sz="900" dirty="0"/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/>
                </a:solidFill>
                <a:latin typeface="Martel Sans Black"/>
                <a:cs typeface="Martel Sans Black"/>
              </a:rPr>
              <a:t>www.apel.fr</a:t>
            </a:r>
          </a:p>
        </p:txBody>
      </p:sp>
    </p:spTree>
    <p:extLst>
      <p:ext uri="{BB962C8B-B14F-4D97-AF65-F5344CB8AC3E}">
        <p14:creationId xmlns:p14="http://schemas.microsoft.com/office/powerpoint/2010/main" val="64766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02AA97-7030-4446-9C9E-82528314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6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515887-9D3F-4941-AF3A-2DCD2917F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43" t="23002" r="20714" b="22685"/>
          <a:stretch/>
        </p:blipFill>
        <p:spPr>
          <a:xfrm>
            <a:off x="457199" y="1209836"/>
            <a:ext cx="3461657" cy="25082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C1F1F11-97F7-4D4C-B226-FBE1DC48B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0" t="21415" r="32858" b="24274"/>
          <a:stretch/>
        </p:blipFill>
        <p:spPr>
          <a:xfrm>
            <a:off x="5018313" y="1209835"/>
            <a:ext cx="3461657" cy="25082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3408A95-78B0-4121-BDAC-A35137043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86" t="21732" r="21071" b="21732"/>
          <a:stretch/>
        </p:blipFill>
        <p:spPr>
          <a:xfrm>
            <a:off x="457199" y="3876662"/>
            <a:ext cx="3461657" cy="26109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86926A1-C639-4F73-9776-617F784D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500" t="21097" r="20357" b="20144"/>
          <a:stretch/>
        </p:blipFill>
        <p:spPr>
          <a:xfrm>
            <a:off x="5018314" y="3876662"/>
            <a:ext cx="3461657" cy="27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8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2C60382-4CC7-4604-8DE8-7B3617A1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7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B02712-D114-4FA4-BF94-A017F61D1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44" t="22050" r="20535" b="20779"/>
          <a:stretch/>
        </p:blipFill>
        <p:spPr>
          <a:xfrm>
            <a:off x="408215" y="1273628"/>
            <a:ext cx="3869872" cy="29391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D93578A-65B9-418A-945D-6658CE6DC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78" t="21731" r="32500" b="21098"/>
          <a:stretch/>
        </p:blipFill>
        <p:spPr>
          <a:xfrm>
            <a:off x="4816928" y="3429000"/>
            <a:ext cx="3869872" cy="29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9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8</a:t>
            </a:fld>
            <a:endParaRPr lang="fr-FR" dirty="0"/>
          </a:p>
        </p:txBody>
      </p:sp>
      <p:pic>
        <p:nvPicPr>
          <p:cNvPr id="14" name="Pages.jpg" descr="/Volumes/GAIA_3To/APEL/MASQUES PPT/2018/Pages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06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6164" y="0"/>
            <a:ext cx="9150164" cy="6858000"/>
          </a:xfrm>
          <a:prstGeom prst="rect">
            <a:avLst/>
          </a:prstGeom>
          <a:solidFill>
            <a:srgbClr val="20A69E">
              <a:alpha val="8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99771" y="2017486"/>
            <a:ext cx="5443613" cy="284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9771" y="2017486"/>
            <a:ext cx="5443614" cy="2845498"/>
          </a:xfrm>
        </p:spPr>
        <p:txBody>
          <a:bodyPr anchor="ctr">
            <a:normAutofit/>
          </a:bodyPr>
          <a:lstStyle/>
          <a:p>
            <a:r>
              <a:rPr lang="fr-FR" sz="3200" dirty="0">
                <a:solidFill>
                  <a:srgbClr val="C40B74"/>
                </a:solidFill>
                <a:latin typeface="Martel Sans Black"/>
                <a:cs typeface="Martel Sans Black"/>
              </a:rPr>
              <a:t>La cotisation à l’Apel</a:t>
            </a:r>
          </a:p>
        </p:txBody>
      </p:sp>
      <p:pic>
        <p:nvPicPr>
          <p:cNvPr id="13" name="Logo+Appellation_blc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99" y="153820"/>
            <a:ext cx="866711" cy="643406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numéro de diapositive 7"/>
          <p:cNvSpPr txBox="1">
            <a:spLocks/>
          </p:cNvSpPr>
          <p:nvPr/>
        </p:nvSpPr>
        <p:spPr>
          <a:xfrm>
            <a:off x="8265886" y="6143410"/>
            <a:ext cx="42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538381-93E3-BB47-9751-DACDB8DC3AD3}" type="slidenum">
              <a:rPr lang="fr-FR" sz="900" smtClean="0"/>
              <a:pPr algn="ctr"/>
              <a:t>8</a:t>
            </a:fld>
            <a:endParaRPr lang="fr-FR" sz="900" dirty="0"/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/>
                </a:solidFill>
                <a:latin typeface="Martel Sans Black"/>
                <a:cs typeface="Martel Sans Black"/>
              </a:rPr>
              <a:t>www.apel.fr</a:t>
            </a:r>
          </a:p>
        </p:txBody>
      </p:sp>
    </p:spTree>
    <p:extLst>
      <p:ext uri="{BB962C8B-B14F-4D97-AF65-F5344CB8AC3E}">
        <p14:creationId xmlns:p14="http://schemas.microsoft.com/office/powerpoint/2010/main" val="3746331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</TotalTime>
  <Words>392</Words>
  <Application>Microsoft Office PowerPoint</Application>
  <PresentationFormat>Affichage à l'écran (4:3)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 45 Light</vt:lpstr>
      <vt:lpstr>Martel Sans Black</vt:lpstr>
      <vt:lpstr>Roboto</vt:lpstr>
      <vt:lpstr>Thème Office</vt:lpstr>
      <vt:lpstr>Conception personnalisée</vt:lpstr>
      <vt:lpstr>APEL Sainte Jeanne d’Arc Herblay-sur-Seine</vt:lpstr>
      <vt:lpstr>Présentation PowerPoint</vt:lpstr>
      <vt:lpstr>Première association de parents d’élèves</vt:lpstr>
      <vt:lpstr>Cinq missions essentielles</vt:lpstr>
      <vt:lpstr>Accueillir et représenter tous les parents</vt:lpstr>
      <vt:lpstr>Les services offerts  aux parents par l’Apel</vt:lpstr>
      <vt:lpstr>Présentation PowerPoint</vt:lpstr>
      <vt:lpstr>Présentation PowerPoint</vt:lpstr>
      <vt:lpstr>La cotisation à l’Apel</vt:lpstr>
      <vt:lpstr>La cotisation finance…</vt:lpstr>
      <vt:lpstr>Votre Apel d’établissement</vt:lpstr>
      <vt:lpstr>Présentation de l’équipe</vt:lpstr>
      <vt:lpstr>Organisation du travail de l’équipe</vt:lpstr>
      <vt:lpstr>Bénévole Apel : pourquoi pas vous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 présentation</dc:title>
  <dc:creator>caroll richon</dc:creator>
  <cp:lastModifiedBy>Elodie CATHAGNE</cp:lastModifiedBy>
  <cp:revision>247</cp:revision>
  <dcterms:created xsi:type="dcterms:W3CDTF">2018-11-19T11:36:50Z</dcterms:created>
  <dcterms:modified xsi:type="dcterms:W3CDTF">2020-09-04T13:07:39Z</dcterms:modified>
</cp:coreProperties>
</file>